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3" r:id="rId4"/>
    <p:sldId id="262" r:id="rId5"/>
    <p:sldId id="264" r:id="rId6"/>
    <p:sldId id="265" r:id="rId7"/>
    <p:sldId id="267" r:id="rId8"/>
    <p:sldId id="259" r:id="rId9"/>
    <p:sldId id="25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22C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C235-451A-4864-A229-C06C0E60A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B0A199-86C1-4D53-9478-B029904F8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215F6-A7FC-4D7B-A633-82575D97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D529B-910B-4CDA-9D74-6177460E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BAE19-63DD-4E32-A95C-5D9E4EDB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86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CEBF-1276-4256-8EC3-5A4C60E6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89533-CE52-49DD-8BD5-AEAE689D3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9B6A0-32A2-4D72-A430-105F4623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19788-ABC6-4BD7-9B03-26514A63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0B17-1B5B-4FA3-A44D-A000C253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29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4B0CA-DF5E-40E1-9A65-82BDFBDAE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ED493-9668-4E28-9C97-05076B606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16B64-77B3-4A23-BABE-04E4C0FE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96EE-AD8C-470A-A9D4-87E2AC24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32091-2024-493C-91FD-CECE35F0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38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B8E4-4BD3-4677-9130-5B3898E7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285A9-9E3F-459C-99BE-BDC5C184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BB29E-AD50-41AA-8A2C-3DD199DD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CBE4D-465F-4190-87FD-0B69770F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E47F1-879E-4EF6-A546-5D38610D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016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B3F2-27CD-4843-9319-209353FF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F1E4D-9D45-4DE5-9BC4-D5A8564F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A59E4-6948-4E99-87EA-0118EA29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0F5D4-7BD5-4621-A573-D12A93DF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149C0-E855-4ABF-86B0-87753CF5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907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9879-3468-4A52-847F-D42CF905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5878-3A20-43F4-9F12-4BCB26575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1673D-5E7B-43FD-9BFC-29C6F4251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0D289-6FC5-4914-B491-E3FEDA1A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DFE1A-2BA8-4369-96AC-91434D07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A3221-5910-4C5D-A015-ECE29F1C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198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79DD-0063-4F97-B367-82F2FEC4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F2AC8-2034-478C-AE86-29A22F50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40712-CD86-450F-A738-2DA85816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0DA79-BED7-49A3-9FEC-9B2FB2AC9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7C50E-FC1F-47A9-9B83-0EE967C97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2D286-E2B2-46DA-BB20-347D7F42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996B4-80CF-4758-B560-8C9060BB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6246E-7DE3-4CDD-803E-BA11A4CC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3996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997B-5D92-46FB-8880-06F4EE09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BCD28-7123-4621-B8FF-3B444BFD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15879-D62A-482E-BF92-09F5712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D8B6B-E293-453F-8916-977D331FD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51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32C51-A171-4079-A05C-E81EA795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5D32E-82D1-4582-9877-07149A1C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C3F9-E9BE-42BF-8C2D-F113ACDB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66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6055-20C1-49DB-B5F5-810D6289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8A7E5-A301-4C5E-9EF7-F8F149C3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D9090-B103-4AE1-AF8F-6A025EAD0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6A631-1699-40A1-9DBC-586DAE5C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FE447-521E-4B2F-A324-2ABE5621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D4793-C7CF-4B33-8301-E3F77F79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60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0B28-A8CC-406F-BB85-A8D0BEA9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56B64F-8A4C-45F9-AD60-940BBF542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19934-B5EF-4FAC-B6A4-6BDC0EE57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18BB6-61DB-4F80-AEC9-E5F62824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B36E6-2436-4E0D-9372-C58B9CFD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48493-D4B4-4206-B5B4-7899DB66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52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73E96-3CEE-42EC-B167-A4C0F002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38197-15B7-4F38-A9F3-77275BF0D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E4332-C6E7-46A9-9B26-EC7B40D9E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B07E0-601E-4F23-A2D4-00B5BAD89560}" type="datetimeFigureOut">
              <a:rPr lang="en-CA" smtClean="0"/>
              <a:t>2018-10-16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A8BF4-A7AA-4870-B1BE-7CBD73167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966AC-66DD-47FC-AB7F-57596F204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4A7E7-1060-475E-AA65-4797100F1EC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27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6FD5-4299-4902-93AE-08E6A04D7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Where, oh where, should I open a Pet Store in Toronto?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4AB70-14A7-4904-B9D4-ADD5A9612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34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B9F3-5C07-4603-8753-2961C6C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where should I open my store?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C3B44-09CE-4BB9-963F-F9155B53CD49}"/>
              </a:ext>
            </a:extLst>
          </p:cNvPr>
          <p:cNvSpPr txBox="1"/>
          <p:nvPr/>
        </p:nvSpPr>
        <p:spPr>
          <a:xfrm>
            <a:off x="5098949" y="1828454"/>
            <a:ext cx="4666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M2J</a:t>
            </a:r>
            <a:r>
              <a:rPr lang="en-CA" dirty="0"/>
              <a:t> shows an increase in pets over last 5 years and may be particularly worth a closer look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ECC8E9-114B-44E4-9A95-079651282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72" y="2258166"/>
            <a:ext cx="2200275" cy="38862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3A711-4309-4DB7-90D5-687FFA77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03" y="3181060"/>
            <a:ext cx="5918437" cy="29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36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B9E5-F563-41AA-A4B3-5FA05559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57F2F-4E6D-4FA5-A821-3161F98E4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Toronto Open Data: Licensed Dogs and Cats Reports for 2013 and 2017 by FSA (*FSA = Forward Sortation Area (first 3 characters of a Canadian Postal Code)</a:t>
            </a:r>
          </a:p>
          <a:p>
            <a:r>
              <a:rPr lang="en-CA" dirty="0"/>
              <a:t>Population by FSA from Census 2016</a:t>
            </a:r>
          </a:p>
          <a:p>
            <a:r>
              <a:rPr lang="en-CA" dirty="0" err="1"/>
              <a:t>FourSquare</a:t>
            </a:r>
            <a:r>
              <a:rPr lang="en-CA" dirty="0"/>
              <a:t> </a:t>
            </a:r>
            <a:r>
              <a:rPr lang="en-CA" dirty="0" err="1"/>
              <a:t>Api</a:t>
            </a:r>
            <a:r>
              <a:rPr lang="en-CA" dirty="0"/>
              <a:t>: to get number of pet stores/services per FSA</a:t>
            </a:r>
          </a:p>
          <a:p>
            <a:r>
              <a:rPr lang="en-CA" dirty="0" err="1"/>
              <a:t>geopy</a:t>
            </a:r>
            <a:r>
              <a:rPr lang="en-CA" dirty="0"/>
              <a:t>: to get </a:t>
            </a:r>
            <a:r>
              <a:rPr lang="en-CA" dirty="0" err="1"/>
              <a:t>lat</a:t>
            </a:r>
            <a:r>
              <a:rPr lang="en-CA" dirty="0"/>
              <a:t>/long coordinates for each FSA</a:t>
            </a:r>
          </a:p>
        </p:txBody>
      </p:sp>
    </p:spTree>
    <p:extLst>
      <p:ext uri="{BB962C8B-B14F-4D97-AF65-F5344CB8AC3E}">
        <p14:creationId xmlns:p14="http://schemas.microsoft.com/office/powerpoint/2010/main" val="59215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BA27-166C-427C-A73D-04103221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Pet Ownership in Toronto 2017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88158-A022-4940-847E-AC40825F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503" y="1559335"/>
            <a:ext cx="4269107" cy="474808"/>
          </a:xfrm>
        </p:spPr>
        <p:txBody>
          <a:bodyPr/>
          <a:lstStyle/>
          <a:p>
            <a:r>
              <a:rPr lang="en-CA" dirty="0"/>
              <a:t>Population (2016)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137F35-49DF-45D7-9E21-CFBBE4FDB9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4503" y="2147821"/>
            <a:ext cx="4267666" cy="25623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A8785-3C02-44D4-B517-867152345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2785" y="1488517"/>
            <a:ext cx="5183188" cy="545626"/>
          </a:xfrm>
        </p:spPr>
        <p:txBody>
          <a:bodyPr/>
          <a:lstStyle/>
          <a:p>
            <a:r>
              <a:rPr lang="en-CA" dirty="0"/>
              <a:t>Total new Pet Licenses Issued (2017)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F75ECC-08C0-4314-8562-39BA0DE395E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2392" y="2130704"/>
            <a:ext cx="6342078" cy="396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4A84DD-D647-472E-ACDF-48F4D145743C}"/>
              </a:ext>
            </a:extLst>
          </p:cNvPr>
          <p:cNvSpPr txBox="1"/>
          <p:nvPr/>
        </p:nvSpPr>
        <p:spPr>
          <a:xfrm>
            <a:off x="294503" y="4823856"/>
            <a:ext cx="4267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Largest # Licenses are outside downtown core: East York (M4C) and Etobicoke (M8V) rank highest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Lowest #s are in the downtown core: M5C, M5H and M5W rank lowest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507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50CD-9AFA-4560-A681-177DFBEC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Changes in Pet Licensing: 2013 - 2017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B37C8C-8A01-4385-A83F-22B5061A1E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26804"/>
            <a:ext cx="5181600" cy="31489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5A8660-752A-4CF8-A6D2-14A099CD9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CA" dirty="0"/>
              <a:t>Downtown Toronto (M5A and M5V) experienced the largest pet growth (+ 399 and 362 respectively)</a:t>
            </a:r>
          </a:p>
          <a:p>
            <a:pPr lvl="1"/>
            <a:r>
              <a:rPr lang="en-CA" dirty="0"/>
              <a:t>this could be due to population growth downtown with all the new condos </a:t>
            </a:r>
          </a:p>
          <a:p>
            <a:r>
              <a:rPr lang="en-CA" dirty="0"/>
              <a:t>Scarborough and Etobicoke (M1C and M9B) experienced the biggest decrease in pet licensing (-282, -203)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6772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E8C5-2B15-4CD0-8253-B8923073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 Capita Pet Licensing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0593D-CFAC-4720-9412-11D772BA81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27171"/>
            <a:ext cx="5181600" cy="314824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CC860-214F-4674-9279-8CCEBCE96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The highest per capita ownership of pets is in </a:t>
            </a:r>
          </a:p>
          <a:p>
            <a:pPr lvl="1"/>
            <a:r>
              <a:rPr lang="en-CA" dirty="0"/>
              <a:t>The Beaches (M4E): </a:t>
            </a:r>
          </a:p>
          <a:p>
            <a:pPr lvl="1"/>
            <a:r>
              <a:rPr lang="en-CA" dirty="0"/>
              <a:t>Parkdale/ Roncesvalles (M6R) </a:t>
            </a:r>
          </a:p>
          <a:p>
            <a:pPr lvl="1"/>
            <a:r>
              <a:rPr lang="en-CA" dirty="0"/>
              <a:t>Alderwood/Long Branch(M8W)</a:t>
            </a:r>
          </a:p>
        </p:txBody>
      </p:sp>
    </p:spTree>
    <p:extLst>
      <p:ext uri="{BB962C8B-B14F-4D97-AF65-F5344CB8AC3E}">
        <p14:creationId xmlns:p14="http://schemas.microsoft.com/office/powerpoint/2010/main" val="81240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5591-1203-45D9-B1AD-FFB82F4E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Existing Pet Services/Stores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BBE6B-530B-4DCC-8351-216DD30A3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0102" y="1825625"/>
            <a:ext cx="4283697" cy="4351338"/>
          </a:xfrm>
        </p:spPr>
        <p:txBody>
          <a:bodyPr/>
          <a:lstStyle/>
          <a:p>
            <a:r>
              <a:rPr lang="en-CA" dirty="0"/>
              <a:t>Data provided by </a:t>
            </a:r>
            <a:r>
              <a:rPr lang="en-CA" dirty="0" err="1"/>
              <a:t>FourSquare</a:t>
            </a:r>
            <a:endParaRPr lang="en-CA" dirty="0"/>
          </a:p>
          <a:p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1AFA59-8C87-48D9-B898-37349985C6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576" y="1825625"/>
            <a:ext cx="6240807" cy="34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8DFE-1613-4D41-AFD6-006224E4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Cluster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893715-C44A-4895-9C01-DE05FE8181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24471"/>
            <a:ext cx="5181600" cy="335364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674AC6-48B9-4CD5-A392-DE8A1D99F1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07859"/>
            <a:ext cx="5181600" cy="2786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6441B2-BCA9-4DF0-B891-E4B342DEE684}"/>
              </a:ext>
            </a:extLst>
          </p:cNvPr>
          <p:cNvSpPr txBox="1"/>
          <p:nvPr/>
        </p:nvSpPr>
        <p:spPr>
          <a:xfrm>
            <a:off x="5511567" y="600026"/>
            <a:ext cx="6845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Using </a:t>
            </a:r>
            <a:r>
              <a:rPr lang="en-CA" dirty="0" err="1"/>
              <a:t>Kmeans</a:t>
            </a:r>
            <a:r>
              <a:rPr lang="en-CA" dirty="0"/>
              <a:t> algorithm, found 7 clusters of FSAs in Toronto based 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Population,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Number of Pet Licenses issued in 2017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Number of Existing Venues</a:t>
            </a:r>
          </a:p>
        </p:txBody>
      </p:sp>
    </p:spTree>
    <p:extLst>
      <p:ext uri="{BB962C8B-B14F-4D97-AF65-F5344CB8AC3E}">
        <p14:creationId xmlns:p14="http://schemas.microsoft.com/office/powerpoint/2010/main" val="58209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B137-B09F-459A-A66A-94FB47E6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Clusters Ripe for more pet stores…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A6028-AF4F-401E-B899-8CABF00B1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08812" y="1828084"/>
            <a:ext cx="5183188" cy="3684588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Clusters 2 and 4 look to be good candidates for new pet services</a:t>
            </a:r>
          </a:p>
          <a:p>
            <a:pPr lvl="1"/>
            <a:r>
              <a:rPr lang="en-CA" dirty="0"/>
              <a:t>Low/zero existing services</a:t>
            </a:r>
          </a:p>
          <a:p>
            <a:pPr lvl="1"/>
            <a:r>
              <a:rPr lang="en-CA" dirty="0"/>
              <a:t>High population</a:t>
            </a:r>
          </a:p>
          <a:p>
            <a:pPr lvl="1"/>
            <a:r>
              <a:rPr lang="en-CA" dirty="0"/>
              <a:t>Moderate number of licensed pets</a:t>
            </a:r>
          </a:p>
          <a:p>
            <a:r>
              <a:rPr lang="en-CA" dirty="0"/>
              <a:t>Within these clusters, 5 FSAs jump out</a:t>
            </a:r>
          </a:p>
          <a:p>
            <a:pPr lvl="1"/>
            <a:r>
              <a:rPr lang="pt-BR" dirty="0"/>
              <a:t>cluster 4</a:t>
            </a:r>
          </a:p>
          <a:p>
            <a:pPr lvl="2"/>
            <a:r>
              <a:rPr lang="pt-BR" dirty="0"/>
              <a:t>M2J, M9V,M1W, M6M</a:t>
            </a:r>
          </a:p>
          <a:p>
            <a:pPr lvl="1"/>
            <a:r>
              <a:rPr lang="pt-BR" dirty="0"/>
              <a:t>cluster 1</a:t>
            </a:r>
          </a:p>
          <a:p>
            <a:pPr lvl="2"/>
            <a:r>
              <a:rPr lang="pt-BR" dirty="0"/>
              <a:t>M6E, M9B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37C2BC-AE14-43EC-89A8-AD63114C0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86824"/>
            <a:ext cx="5157787" cy="33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0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7B8D6A-A377-41BD-9487-47917F5BA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04" y="1312874"/>
            <a:ext cx="6154249" cy="3526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EC48C-5100-4C2E-BC8B-DE280440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42" y="188517"/>
            <a:ext cx="10515600" cy="1325563"/>
          </a:xfrm>
        </p:spPr>
        <p:txBody>
          <a:bodyPr/>
          <a:lstStyle/>
          <a:p>
            <a:r>
              <a:rPr lang="en-CA" dirty="0"/>
              <a:t>Where are these clusters?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CC424-F110-4326-A12C-C6841466A7FE}"/>
              </a:ext>
            </a:extLst>
          </p:cNvPr>
          <p:cNvSpPr txBox="1"/>
          <p:nvPr/>
        </p:nvSpPr>
        <p:spPr>
          <a:xfrm>
            <a:off x="2306569" y="4944961"/>
            <a:ext cx="3296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/>
              <a:t>Best Candidates: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Cluster 4: </a:t>
            </a:r>
            <a:r>
              <a:rPr lang="en-CA" b="1" dirty="0">
                <a:solidFill>
                  <a:srgbClr val="7030A0"/>
                </a:solidFill>
              </a:rPr>
              <a:t>Purple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Cluster 1: </a:t>
            </a:r>
            <a:r>
              <a:rPr lang="en-CA" b="1" dirty="0">
                <a:solidFill>
                  <a:srgbClr val="FF33CC"/>
                </a:solidFill>
              </a:rPr>
              <a:t>Pink</a:t>
            </a:r>
          </a:p>
          <a:p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98CBBE-C30A-47AE-9B44-6D6CA64A31D4}"/>
              </a:ext>
            </a:extLst>
          </p:cNvPr>
          <p:cNvCxnSpPr>
            <a:cxnSpLocks/>
          </p:cNvCxnSpPr>
          <p:nvPr/>
        </p:nvCxnSpPr>
        <p:spPr>
          <a:xfrm>
            <a:off x="4244634" y="5545126"/>
            <a:ext cx="2654006" cy="0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70AE07-47ED-45C0-9ABA-C9F08C7EAC03}"/>
              </a:ext>
            </a:extLst>
          </p:cNvPr>
          <p:cNvCxnSpPr>
            <a:cxnSpLocks/>
          </p:cNvCxnSpPr>
          <p:nvPr/>
        </p:nvCxnSpPr>
        <p:spPr>
          <a:xfrm flipV="1">
            <a:off x="4405855" y="1850139"/>
            <a:ext cx="3904786" cy="320111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153B24-E92C-4C02-A48A-99FF4B14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70" y="791122"/>
            <a:ext cx="2869750" cy="2886607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8D3532-9A89-4DBE-9F6F-319B0EBEE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615" y="4013788"/>
            <a:ext cx="3008425" cy="2675093"/>
          </a:xfrm>
          <a:prstGeom prst="rect">
            <a:avLst/>
          </a:prstGeom>
          <a:ln w="38100">
            <a:solidFill>
              <a:srgbClr val="FF33CC"/>
            </a:solidFill>
          </a:ln>
        </p:spPr>
      </p:pic>
    </p:spTree>
    <p:extLst>
      <p:ext uri="{BB962C8B-B14F-4D97-AF65-F5344CB8AC3E}">
        <p14:creationId xmlns:p14="http://schemas.microsoft.com/office/powerpoint/2010/main" val="6605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356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Where, oh where, should I open a Pet Store in Toronto?</vt:lpstr>
      <vt:lpstr>The data…</vt:lpstr>
      <vt:lpstr>Pet Ownership in Toronto 2017</vt:lpstr>
      <vt:lpstr>Changes in Pet Licensing: 2013 - 2017</vt:lpstr>
      <vt:lpstr>Per Capita Pet Licensing</vt:lpstr>
      <vt:lpstr>Existing Pet Services/Stores</vt:lpstr>
      <vt:lpstr>Cluster Analysis</vt:lpstr>
      <vt:lpstr>Clusters Ripe for more pet stores…</vt:lpstr>
      <vt:lpstr>Where are these clusters?</vt:lpstr>
      <vt:lpstr>So where should I open my store?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Where, oh where, should I open a Pet Store in Toronto?</dc:title>
  <dc:creator>A Gordon</dc:creator>
  <cp:lastModifiedBy>A Gordon</cp:lastModifiedBy>
  <cp:revision>39</cp:revision>
  <dcterms:created xsi:type="dcterms:W3CDTF">2018-10-13T14:13:44Z</dcterms:created>
  <dcterms:modified xsi:type="dcterms:W3CDTF">2018-10-17T01:43:37Z</dcterms:modified>
</cp:coreProperties>
</file>